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8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95" r:id="rId3"/>
    <p:sldId id="378" r:id="rId4"/>
    <p:sldId id="409" r:id="rId5"/>
    <p:sldId id="389" r:id="rId6"/>
    <p:sldId id="390" r:id="rId7"/>
    <p:sldId id="391" r:id="rId8"/>
    <p:sldId id="410" r:id="rId9"/>
    <p:sldId id="392" r:id="rId10"/>
    <p:sldId id="394" r:id="rId11"/>
    <p:sldId id="395" r:id="rId12"/>
    <p:sldId id="396" r:id="rId13"/>
    <p:sldId id="397" r:id="rId14"/>
    <p:sldId id="412" r:id="rId15"/>
    <p:sldId id="398" r:id="rId16"/>
    <p:sldId id="400" r:id="rId17"/>
    <p:sldId id="413" r:id="rId18"/>
    <p:sldId id="402" r:id="rId19"/>
    <p:sldId id="416" r:id="rId20"/>
    <p:sldId id="399" r:id="rId21"/>
    <p:sldId id="406" r:id="rId22"/>
    <p:sldId id="407" r:id="rId23"/>
    <p:sldId id="408" r:id="rId24"/>
    <p:sldId id="414" r:id="rId25"/>
    <p:sldId id="41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3" autoAdjust="0"/>
    <p:restoredTop sz="86776"/>
  </p:normalViewPr>
  <p:slideViewPr>
    <p:cSldViewPr snapToGrid="0">
      <p:cViewPr varScale="1">
        <p:scale>
          <a:sx n="178" d="100"/>
          <a:sy n="178" d="100"/>
        </p:scale>
        <p:origin x="8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19/05/22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61002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26659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5423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10056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9458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2214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16773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61850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96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513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6655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3869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28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17974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1245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2512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deployment/androi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deployment/io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gam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resources/games-toolk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21" Type="http://schemas.openxmlformats.org/officeDocument/2006/relationships/image" Target="../media/image59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sv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microsoft.com/office/2007/relationships/hdphoto" Target="../media/hdphoto3.wdp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21" Type="http://schemas.openxmlformats.org/officeDocument/2006/relationships/image" Target="../media/image59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sv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microsoft.com/office/2007/relationships/hdphoto" Target="../media/hdphoto3.wdp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21" Type="http://schemas.openxmlformats.org/officeDocument/2006/relationships/image" Target="../media/image59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sv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microsoft.com/office/2007/relationships/hdphoto" Target="../media/hdphoto3.wdp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cappon.github.io/files/cappon_jdst_2021.pdf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Advanced Topics &amp; Research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 in Android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https://docs.flutter.dev/deployment/android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B14C3-6F62-FACA-45D7-16CC7BB5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88" r="29074"/>
          <a:stretch/>
        </p:blipFill>
        <p:spPr>
          <a:xfrm>
            <a:off x="11050771" y="1119991"/>
            <a:ext cx="992373" cy="132504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E14270-0317-2610-8591-A840236C2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81" y="2074048"/>
            <a:ext cx="8058437" cy="42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42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 in iOS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https://docs.flutter.dev/deployment/ios</a:t>
            </a:r>
            <a:r>
              <a:rPr lang="en-GB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163DB-99BA-FEF5-151C-3C2C1F9DE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868" y="1288595"/>
            <a:ext cx="860243" cy="860243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B9C9E0-01DF-288F-DE2C-5FECC1C09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00" y="1901500"/>
            <a:ext cx="6381199" cy="46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News from Flutter 3: Casual Games Toolkit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https://flutter.dev/games</a:t>
            </a:r>
            <a:r>
              <a:rPr lang="en-GB" dirty="0"/>
              <a:t> 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765CC1E-DFAF-813D-1CF9-18259472A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84" y="2148838"/>
            <a:ext cx="7082050" cy="392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185C1F-0768-D66E-0346-DD00215FA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488" y="1605733"/>
            <a:ext cx="1078837" cy="13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2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Casual Games Toolkit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https://docs.flutter.dev/resources/games-toolkit</a:t>
            </a:r>
            <a:r>
              <a:rPr lang="en-GB" dirty="0"/>
              <a:t>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964239-A66D-45D7-3965-6EAD6B8F6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2" y="2431382"/>
            <a:ext cx="8470605" cy="3305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694956-29D1-BFD2-DB00-659ABB1D8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488" y="1605733"/>
            <a:ext cx="1078837" cy="13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3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b="1" dirty="0"/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7043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Research @ DEI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Decision support systems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Prediction algorithms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Clustering and stratification strategies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Event detection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Digital therapeutics solutions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…(much more)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0DD6793B-EF05-926E-D4F0-3866BED7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5" y="1126669"/>
            <a:ext cx="1516063" cy="262715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3F8AC1-4361-2987-D8B8-C3AEBC00F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52" y="592047"/>
            <a:ext cx="1611510" cy="294225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4B903D6-5076-6C70-45F3-DB3847BE5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33" y="4386834"/>
            <a:ext cx="3048391" cy="172244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51C1FB9-3B6F-638D-6A39-C0CD1583F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61" y="1163335"/>
            <a:ext cx="2357095" cy="2553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4E361-FA83-DC79-5DBA-FD7252FB4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955" y="3879079"/>
            <a:ext cx="4306277" cy="273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0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Active projects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428750"/>
            <a:ext cx="7915728" cy="5134096"/>
          </a:xfrm>
        </p:spPr>
        <p:txBody>
          <a:bodyPr>
            <a:normAutofit/>
          </a:bodyPr>
          <a:lstStyle/>
          <a:p>
            <a:r>
              <a:rPr lang="en-GB" dirty="0"/>
              <a:t>Development and clinical assessment of a personalized decision support system for postbariatric hypoglycemia management in people who underwent bariatric surgery</a:t>
            </a:r>
          </a:p>
          <a:p>
            <a:endParaRPr lang="en-GB" dirty="0"/>
          </a:p>
          <a:p>
            <a:r>
              <a:rPr lang="en-GB" dirty="0"/>
              <a:t>GLUCOMFORT – Development of a </a:t>
            </a:r>
            <a:r>
              <a:rPr lang="en-GB" dirty="0" err="1"/>
              <a:t>noninvasive</a:t>
            </a:r>
            <a:r>
              <a:rPr lang="en-GB" dirty="0"/>
              <a:t> tattoo-based continuous </a:t>
            </a:r>
            <a:r>
              <a:rPr lang="en-GB" dirty="0" err="1"/>
              <a:t>GLUCOse</a:t>
            </a:r>
            <a:r>
              <a:rPr lang="en-GB" dirty="0"/>
              <a:t> Monitoring electronic system FOR Type-1 diabetes individuals</a:t>
            </a:r>
          </a:p>
          <a:p>
            <a:endParaRPr lang="en-GB" dirty="0"/>
          </a:p>
          <a:p>
            <a:r>
              <a:rPr lang="en-GB" dirty="0"/>
              <a:t>BREATHE - Big data, internet-of-things and </a:t>
            </a:r>
            <a:r>
              <a:rPr lang="en-GB" dirty="0" err="1"/>
              <a:t>aRtificial</a:t>
            </a:r>
            <a:r>
              <a:rPr lang="en-GB" dirty="0"/>
              <a:t> intelligence to study the impact of personal Exposure to Air pollution on </a:t>
            </a:r>
            <a:r>
              <a:rPr lang="en-GB" dirty="0" err="1"/>
              <a:t>asTHma</a:t>
            </a:r>
            <a:r>
              <a:rPr lang="en-GB" dirty="0"/>
              <a:t> Exacerbations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Asthma Diagram Vector Images (over 340)">
            <a:extLst>
              <a:ext uri="{FF2B5EF4-FFF2-40B4-BE49-F238E27FC236}">
                <a16:creationId xmlns:a16="http://schemas.microsoft.com/office/drawing/2014/main" id="{8B6DFEB6-857A-D711-923C-B55C8266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676" y="4985207"/>
            <a:ext cx="1755373" cy="184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C14536D-CCE7-32B9-E5CD-27FF8846D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466" y="3037663"/>
            <a:ext cx="2649362" cy="194754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1269A8B-F9D5-855E-404C-7D9C14B5A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126" y="258865"/>
            <a:ext cx="2968474" cy="25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5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b="1" dirty="0"/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819936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 Platform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/>
              <a:t>IMPACT* is a platform that will play a key role in these projects. Here’s the key features:</a:t>
            </a:r>
          </a:p>
          <a:p>
            <a:endParaRPr lang="en-GB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49E2C7-B84A-27EC-2030-E117B06B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202873"/>
            <a:ext cx="1271333" cy="123657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EB3AAEF-DC78-AF55-5BA7-79DF2D15E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52" y="2207601"/>
            <a:ext cx="7798282" cy="3436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98F68B-A5F7-5520-9FBC-D3122FD982E3}"/>
              </a:ext>
            </a:extLst>
          </p:cNvPr>
          <p:cNvSpPr/>
          <p:nvPr/>
        </p:nvSpPr>
        <p:spPr>
          <a:xfrm>
            <a:off x="0" y="6334780"/>
            <a:ext cx="120943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alatino Linotype" panose="02040502050505030304" pitchFamily="18" charset="0"/>
              </a:rPr>
              <a:t>*G. Cappon, L. </a:t>
            </a:r>
            <a:r>
              <a:rPr lang="en-GB" sz="1400" dirty="0" err="1">
                <a:latin typeface="Palatino Linotype" panose="02040502050505030304" pitchFamily="18" charset="0"/>
              </a:rPr>
              <a:t>Cossu</a:t>
            </a:r>
            <a:r>
              <a:rPr lang="en-GB" sz="1400" dirty="0">
                <a:latin typeface="Palatino Linotype" panose="02040502050505030304" pitchFamily="18" charset="0"/>
              </a:rPr>
              <a:t>, F. </a:t>
            </a:r>
            <a:r>
              <a:rPr lang="en-GB" sz="1400" dirty="0" err="1">
                <a:latin typeface="Palatino Linotype" panose="02040502050505030304" pitchFamily="18" charset="0"/>
              </a:rPr>
              <a:t>Boscari</a:t>
            </a:r>
            <a:r>
              <a:rPr lang="en-GB" sz="1400" dirty="0">
                <a:latin typeface="Palatino Linotype" panose="02040502050505030304" pitchFamily="18" charset="0"/>
              </a:rPr>
              <a:t>, D. </a:t>
            </a:r>
            <a:r>
              <a:rPr lang="en-GB" sz="1400" dirty="0" err="1">
                <a:latin typeface="Palatino Linotype" panose="02040502050505030304" pitchFamily="18" charset="0"/>
              </a:rPr>
              <a:t>Bruttomesso</a:t>
            </a:r>
            <a:r>
              <a:rPr lang="en-GB" sz="1400" dirty="0">
                <a:latin typeface="Palatino Linotype" panose="02040502050505030304" pitchFamily="18" charset="0"/>
              </a:rPr>
              <a:t>, G. Sparacino, A. </a:t>
            </a:r>
            <a:r>
              <a:rPr lang="en-GB" sz="1400" dirty="0" err="1">
                <a:latin typeface="Palatino Linotype" panose="02040502050505030304" pitchFamily="18" charset="0"/>
              </a:rPr>
              <a:t>Facchinetti</a:t>
            </a:r>
            <a:r>
              <a:rPr lang="en-GB" sz="1400" dirty="0">
                <a:latin typeface="Palatino Linotype" panose="02040502050505030304" pitchFamily="18" charset="0"/>
              </a:rPr>
              <a:t>. An Integrated Mobile Platform for Automated data collection and real-time patient monitoring in diabetes clinical trials. Journal of Diabetes Science and Technology, 2021. </a:t>
            </a:r>
          </a:p>
        </p:txBody>
      </p:sp>
    </p:spTree>
    <p:extLst>
      <p:ext uri="{BB962C8B-B14F-4D97-AF65-F5344CB8AC3E}">
        <p14:creationId xmlns:p14="http://schemas.microsoft.com/office/powerpoint/2010/main" val="23351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IMPACT team</a:t>
            </a:r>
          </a:p>
        </p:txBody>
      </p:sp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0D635FA9-19C4-58DC-EE20-2D97D49D1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2" t="7763" r="10026" b="22053"/>
          <a:stretch/>
        </p:blipFill>
        <p:spPr>
          <a:xfrm>
            <a:off x="4479280" y="4199197"/>
            <a:ext cx="1490102" cy="169642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B55219C-2CC5-6459-2181-E74069668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94" y="1783486"/>
            <a:ext cx="1490102" cy="1696424"/>
          </a:xfrm>
          <a:prstGeom prst="rect">
            <a:avLst/>
          </a:prstGeom>
        </p:spPr>
      </p:pic>
      <p:pic>
        <p:nvPicPr>
          <p:cNvPr id="15" name="Picture 14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9110ADF9-9325-9E24-FECD-1A910239C0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5"/>
          <a:stretch/>
        </p:blipFill>
        <p:spPr>
          <a:xfrm>
            <a:off x="8580035" y="4199197"/>
            <a:ext cx="1484653" cy="1696424"/>
          </a:xfrm>
          <a:prstGeom prst="rect">
            <a:avLst/>
          </a:prstGeom>
        </p:spPr>
      </p:pic>
      <p:pic>
        <p:nvPicPr>
          <p:cNvPr id="17" name="Picture 1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539A03D-D698-12DE-C632-4DA4BED0E2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r="5190"/>
          <a:stretch/>
        </p:blipFill>
        <p:spPr>
          <a:xfrm>
            <a:off x="903509" y="4199197"/>
            <a:ext cx="1490102" cy="1696424"/>
          </a:xfrm>
          <a:prstGeom prst="rect">
            <a:avLst/>
          </a:prstGeom>
        </p:spPr>
      </p:pic>
      <p:pic>
        <p:nvPicPr>
          <p:cNvPr id="19" name="Picture 1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50EA78F-3B51-3CE5-44E3-975063C1F5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8"/>
          <a:stretch/>
        </p:blipFill>
        <p:spPr>
          <a:xfrm>
            <a:off x="8580037" y="1732576"/>
            <a:ext cx="1484653" cy="169642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7A96AB-0165-5B42-3D6C-FE2C536D4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502" y="3501170"/>
            <a:ext cx="1787886" cy="675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1400" b="1" dirty="0"/>
              <a:t>Giacomo Cappon</a:t>
            </a:r>
            <a:br>
              <a:rPr lang="en-GB" sz="1400" b="1" dirty="0"/>
            </a:br>
            <a:r>
              <a:rPr lang="en-GB" sz="1400" dirty="0"/>
              <a:t>Post-doc fellow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33B3CB-F09D-084F-A631-FF4AC2D884A5}"/>
              </a:ext>
            </a:extLst>
          </p:cNvPr>
          <p:cNvSpPr txBox="1">
            <a:spLocks/>
          </p:cNvSpPr>
          <p:nvPr/>
        </p:nvSpPr>
        <p:spPr>
          <a:xfrm>
            <a:off x="599116" y="5703743"/>
            <a:ext cx="1943386" cy="105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1400" b="1" dirty="0"/>
              <a:t>Luca </a:t>
            </a:r>
            <a:r>
              <a:rPr lang="en-GB" sz="1400" b="1" dirty="0" err="1"/>
              <a:t>Cossu</a:t>
            </a:r>
            <a:br>
              <a:rPr lang="en-GB" sz="1400" b="1" dirty="0"/>
            </a:br>
            <a:r>
              <a:rPr lang="en-GB" sz="1400" dirty="0"/>
              <a:t>1</a:t>
            </a:r>
            <a:r>
              <a:rPr lang="en-GB" sz="1400" baseline="30000" dirty="0"/>
              <a:t>st</a:t>
            </a:r>
            <a:r>
              <a:rPr lang="en-GB" sz="1400" dirty="0"/>
              <a:t> year PhD student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9376C29-230D-9792-1B1E-F42C049907EA}"/>
              </a:ext>
            </a:extLst>
          </p:cNvPr>
          <p:cNvSpPr txBox="1">
            <a:spLocks/>
          </p:cNvSpPr>
          <p:nvPr/>
        </p:nvSpPr>
        <p:spPr>
          <a:xfrm>
            <a:off x="4181496" y="5968203"/>
            <a:ext cx="2050275" cy="79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1400" b="1" dirty="0"/>
              <a:t>Michele Atzeni</a:t>
            </a:r>
            <a:br>
              <a:rPr lang="en-GB" sz="1400" b="1" dirty="0"/>
            </a:br>
            <a:r>
              <a:rPr lang="en-GB" sz="1400" dirty="0"/>
              <a:t>1</a:t>
            </a:r>
            <a:r>
              <a:rPr lang="en-GB" sz="1400" baseline="30000" dirty="0"/>
              <a:t>st</a:t>
            </a:r>
            <a:r>
              <a:rPr lang="en-GB" sz="1400" dirty="0"/>
              <a:t> year PhD student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C262BD4-38E3-50F2-8702-241C24CB2287}"/>
              </a:ext>
            </a:extLst>
          </p:cNvPr>
          <p:cNvSpPr txBox="1">
            <a:spLocks/>
          </p:cNvSpPr>
          <p:nvPr/>
        </p:nvSpPr>
        <p:spPr>
          <a:xfrm>
            <a:off x="8380647" y="5795258"/>
            <a:ext cx="1885729" cy="94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1400" b="1" dirty="0"/>
              <a:t>Martina Vettoretti</a:t>
            </a:r>
            <a:br>
              <a:rPr lang="en-GB" sz="1400" b="1" dirty="0"/>
            </a:br>
            <a:r>
              <a:rPr lang="en-GB" sz="1400" dirty="0"/>
              <a:t>Assistant Professor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268CE21-DD6E-3B6B-F882-F376416EBC25}"/>
              </a:ext>
            </a:extLst>
          </p:cNvPr>
          <p:cNvSpPr txBox="1">
            <a:spLocks/>
          </p:cNvSpPr>
          <p:nvPr/>
        </p:nvSpPr>
        <p:spPr>
          <a:xfrm>
            <a:off x="8425339" y="3472363"/>
            <a:ext cx="1794047" cy="67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1400" b="1" dirty="0"/>
              <a:t>Andrea </a:t>
            </a:r>
            <a:r>
              <a:rPr lang="en-GB" sz="1400" b="1" dirty="0" err="1"/>
              <a:t>Facchinetti</a:t>
            </a:r>
            <a:br>
              <a:rPr lang="en-GB" sz="1400" b="1" dirty="0"/>
            </a:br>
            <a:r>
              <a:rPr lang="en-GB" sz="1400" dirty="0"/>
              <a:t>Associate Professor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C125E1B-2C16-22AD-5869-6BA0B1D0683B}"/>
              </a:ext>
            </a:extLst>
          </p:cNvPr>
          <p:cNvSpPr txBox="1">
            <a:spLocks/>
          </p:cNvSpPr>
          <p:nvPr/>
        </p:nvSpPr>
        <p:spPr>
          <a:xfrm>
            <a:off x="2456818" y="773813"/>
            <a:ext cx="2085669" cy="1272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2800" b="1" dirty="0"/>
              <a:t>Core Team</a:t>
            </a:r>
            <a:endParaRPr lang="en-GB" sz="28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6103B7C-C517-3720-7E00-107A7C590BC7}"/>
              </a:ext>
            </a:extLst>
          </p:cNvPr>
          <p:cNvSpPr txBox="1">
            <a:spLocks/>
          </p:cNvSpPr>
          <p:nvPr/>
        </p:nvSpPr>
        <p:spPr>
          <a:xfrm>
            <a:off x="7234189" y="401726"/>
            <a:ext cx="4377980" cy="201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2800" b="1" dirty="0"/>
              <a:t>Scientific Advisors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6589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b="1" dirty="0"/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9886C-549E-CB87-5DF3-2F058B21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585" y="3127348"/>
            <a:ext cx="1997621" cy="879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FC028-2A28-E136-11F6-9AE7970F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606" y="2005557"/>
            <a:ext cx="1397000" cy="1447800"/>
          </a:xfrm>
          <a:prstGeom prst="rect">
            <a:avLst/>
          </a:prstGeom>
        </p:spPr>
      </p:pic>
      <p:sp>
        <p:nvSpPr>
          <p:cNvPr id="13" name="Rettangolo 118">
            <a:extLst>
              <a:ext uri="{FF2B5EF4-FFF2-40B4-BE49-F238E27FC236}">
                <a16:creationId xmlns:a16="http://schemas.microsoft.com/office/drawing/2014/main" id="{5387122D-B74C-9F42-A8A4-BC7896E6BD5B}"/>
              </a:ext>
            </a:extLst>
          </p:cNvPr>
          <p:cNvSpPr/>
          <p:nvPr/>
        </p:nvSpPr>
        <p:spPr>
          <a:xfrm flipH="1">
            <a:off x="3073106" y="4495521"/>
            <a:ext cx="1241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Mobile app</a:t>
            </a:r>
          </a:p>
        </p:txBody>
      </p:sp>
      <p:pic>
        <p:nvPicPr>
          <p:cNvPr id="14" name="Picture 14" descr="Risultati immagini per android logo">
            <a:extLst>
              <a:ext uri="{FF2B5EF4-FFF2-40B4-BE49-F238E27FC236}">
                <a16:creationId xmlns:a16="http://schemas.microsoft.com/office/drawing/2014/main" id="{D7EABCF1-DE9D-4DB8-3B92-747D1BD7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9" y="2780075"/>
            <a:ext cx="511280" cy="5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Risultati immagini per ioslogo">
            <a:extLst>
              <a:ext uri="{FF2B5EF4-FFF2-40B4-BE49-F238E27FC236}">
                <a16:creationId xmlns:a16="http://schemas.microsoft.com/office/drawing/2014/main" id="{8F33CCDF-9B46-5FA1-B203-F0F28E37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692" y="3292209"/>
            <a:ext cx="745793" cy="7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e 34">
            <a:extLst>
              <a:ext uri="{FF2B5EF4-FFF2-40B4-BE49-F238E27FC236}">
                <a16:creationId xmlns:a16="http://schemas.microsoft.com/office/drawing/2014/main" id="{9824D002-30A4-98CF-14CD-6B41E7751A5E}"/>
              </a:ext>
            </a:extLst>
          </p:cNvPr>
          <p:cNvSpPr/>
          <p:nvPr/>
        </p:nvSpPr>
        <p:spPr>
          <a:xfrm>
            <a:off x="5281920" y="3127348"/>
            <a:ext cx="1590255" cy="7011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RESTful APIs</a:t>
            </a:r>
          </a:p>
        </p:txBody>
      </p:sp>
      <p:pic>
        <p:nvPicPr>
          <p:cNvPr id="17" name="Picture 6" descr="Risultati immagini per clinician clipart">
            <a:extLst>
              <a:ext uri="{FF2B5EF4-FFF2-40B4-BE49-F238E27FC236}">
                <a16:creationId xmlns:a16="http://schemas.microsoft.com/office/drawing/2014/main" id="{3B588217-B6AE-CF87-D2A9-E8EA65B0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13" y="4803086"/>
            <a:ext cx="1848265" cy="18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127">
            <a:extLst>
              <a:ext uri="{FF2B5EF4-FFF2-40B4-BE49-F238E27FC236}">
                <a16:creationId xmlns:a16="http://schemas.microsoft.com/office/drawing/2014/main" id="{B641366A-0E4D-538D-0599-6B92E5401D71}"/>
              </a:ext>
            </a:extLst>
          </p:cNvPr>
          <p:cNvSpPr/>
          <p:nvPr/>
        </p:nvSpPr>
        <p:spPr>
          <a:xfrm flipH="1">
            <a:off x="7044752" y="5288219"/>
            <a:ext cx="1370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Remote monitoring interface</a:t>
            </a:r>
          </a:p>
        </p:txBody>
      </p:sp>
      <p:sp>
        <p:nvSpPr>
          <p:cNvPr id="19" name="Rettangolo 138">
            <a:extLst>
              <a:ext uri="{FF2B5EF4-FFF2-40B4-BE49-F238E27FC236}">
                <a16:creationId xmlns:a16="http://schemas.microsoft.com/office/drawing/2014/main" id="{AC56A1F0-0659-10E5-9612-22B0AF5A81AE}"/>
              </a:ext>
            </a:extLst>
          </p:cNvPr>
          <p:cNvSpPr/>
          <p:nvPr/>
        </p:nvSpPr>
        <p:spPr>
          <a:xfrm flipH="1">
            <a:off x="7806610" y="4215245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Cloud server</a:t>
            </a:r>
          </a:p>
        </p:txBody>
      </p:sp>
      <p:sp>
        <p:nvSpPr>
          <p:cNvPr id="21" name="Rettangolo 118">
            <a:extLst>
              <a:ext uri="{FF2B5EF4-FFF2-40B4-BE49-F238E27FC236}">
                <a16:creationId xmlns:a16="http://schemas.microsoft.com/office/drawing/2014/main" id="{3995A370-E6D4-0D15-B5EF-4A0F24CC7854}"/>
              </a:ext>
            </a:extLst>
          </p:cNvPr>
          <p:cNvSpPr/>
          <p:nvPr/>
        </p:nvSpPr>
        <p:spPr>
          <a:xfrm flipH="1">
            <a:off x="0" y="5940205"/>
            <a:ext cx="2663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Portable/Wearable devices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342134-7B43-3F5A-392B-17D393B04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5916" y="4217805"/>
            <a:ext cx="1848265" cy="8461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82AD9F-CE1C-5EA3-678C-FC5965941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963" y="1301380"/>
            <a:ext cx="2019300" cy="1003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CE7F22-D2DE-08BB-12AB-0E2FF56FF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208" y="2930790"/>
            <a:ext cx="1266593" cy="1421929"/>
          </a:xfrm>
          <a:prstGeom prst="rect">
            <a:avLst/>
          </a:prstGeom>
        </p:spPr>
      </p:pic>
      <p:pic>
        <p:nvPicPr>
          <p:cNvPr id="27" name="Graphic 26" descr="Smart Phone outline">
            <a:extLst>
              <a:ext uri="{FF2B5EF4-FFF2-40B4-BE49-F238E27FC236}">
                <a16:creationId xmlns:a16="http://schemas.microsoft.com/office/drawing/2014/main" id="{1983A163-EE1D-6B2A-558A-9EF3D25C9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1963" y="2361258"/>
            <a:ext cx="2244170" cy="2244170"/>
          </a:xfrm>
          <a:prstGeom prst="rect">
            <a:avLst/>
          </a:prstGeom>
        </p:spPr>
      </p:pic>
      <p:pic>
        <p:nvPicPr>
          <p:cNvPr id="28" name="Graphic 27" descr="Server outline">
            <a:extLst>
              <a:ext uri="{FF2B5EF4-FFF2-40B4-BE49-F238E27FC236}">
                <a16:creationId xmlns:a16="http://schemas.microsoft.com/office/drawing/2014/main" id="{7C5BFA34-D70C-0343-30CC-63BB183A5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0618" y="2634233"/>
            <a:ext cx="1777722" cy="1777722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D5CFBC7D-5315-5112-F207-4B1CC8E80D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9711" y="2635528"/>
            <a:ext cx="1635658" cy="1635658"/>
          </a:xfrm>
          <a:prstGeom prst="rect">
            <a:avLst/>
          </a:prstGeom>
        </p:spPr>
      </p:pic>
      <p:sp>
        <p:nvSpPr>
          <p:cNvPr id="30" name="Rettangolo 138">
            <a:extLst>
              <a:ext uri="{FF2B5EF4-FFF2-40B4-BE49-F238E27FC236}">
                <a16:creationId xmlns:a16="http://schemas.microsoft.com/office/drawing/2014/main" id="{16CFDFBD-79F0-91D4-8332-D95896FAD7ED}"/>
              </a:ext>
            </a:extLst>
          </p:cNvPr>
          <p:cNvSpPr/>
          <p:nvPr/>
        </p:nvSpPr>
        <p:spPr>
          <a:xfrm flipH="1">
            <a:off x="10288407" y="2301749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Database</a:t>
            </a:r>
          </a:p>
        </p:txBody>
      </p:sp>
      <p:pic>
        <p:nvPicPr>
          <p:cNvPr id="31" name="Graphic 30" descr="Monitor outline">
            <a:extLst>
              <a:ext uri="{FF2B5EF4-FFF2-40B4-BE49-F238E27FC236}">
                <a16:creationId xmlns:a16="http://schemas.microsoft.com/office/drawing/2014/main" id="{AF4BFBE1-60F4-5D83-A4CE-5AA00756FE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96488" y="4899328"/>
            <a:ext cx="1848266" cy="1848266"/>
          </a:xfrm>
          <a:prstGeom prst="rect">
            <a:avLst/>
          </a:prstGeom>
        </p:spPr>
      </p:pic>
      <p:pic>
        <p:nvPicPr>
          <p:cNvPr id="32" name="Graphic 31" descr="Transfer outline">
            <a:extLst>
              <a:ext uri="{FF2B5EF4-FFF2-40B4-BE49-F238E27FC236}">
                <a16:creationId xmlns:a16="http://schemas.microsoft.com/office/drawing/2014/main" id="{21D9E22E-E490-5C66-AF0B-6F1D48BCA2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68685" y="3085181"/>
            <a:ext cx="914400" cy="914400"/>
          </a:xfrm>
          <a:prstGeom prst="rect">
            <a:avLst/>
          </a:prstGeom>
        </p:spPr>
      </p:pic>
      <p:pic>
        <p:nvPicPr>
          <p:cNvPr id="33" name="Graphic 32" descr="Transfer outline">
            <a:extLst>
              <a:ext uri="{FF2B5EF4-FFF2-40B4-BE49-F238E27FC236}">
                <a16:creationId xmlns:a16="http://schemas.microsoft.com/office/drawing/2014/main" id="{4B6FE7A2-BCE1-5210-1F65-9033D21B39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0095" y="3105528"/>
            <a:ext cx="914400" cy="914400"/>
          </a:xfrm>
          <a:prstGeom prst="rect">
            <a:avLst/>
          </a:prstGeom>
        </p:spPr>
      </p:pic>
      <p:pic>
        <p:nvPicPr>
          <p:cNvPr id="34" name="Graphic 33" descr="Transfer outline">
            <a:extLst>
              <a:ext uri="{FF2B5EF4-FFF2-40B4-BE49-F238E27FC236}">
                <a16:creationId xmlns:a16="http://schemas.microsoft.com/office/drawing/2014/main" id="{CCE1A84C-26BB-2AD0-E8C7-2662763B83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34909" y="3078209"/>
            <a:ext cx="914400" cy="914400"/>
          </a:xfrm>
          <a:prstGeom prst="rect">
            <a:avLst/>
          </a:prstGeom>
        </p:spPr>
      </p:pic>
      <p:pic>
        <p:nvPicPr>
          <p:cNvPr id="35" name="Graphic 34" descr="Transfer outline">
            <a:extLst>
              <a:ext uri="{FF2B5EF4-FFF2-40B4-BE49-F238E27FC236}">
                <a16:creationId xmlns:a16="http://schemas.microsoft.com/office/drawing/2014/main" id="{770A18C3-0AE2-24DC-7459-6E33BFAE0E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>
            <a:off x="5619848" y="4019928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ED9E64-1320-401D-2384-3DC2AC7FD5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374" y="4380405"/>
            <a:ext cx="1486260" cy="14862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D02247-2F6C-E991-0434-E1E7B099DE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374" y="1466484"/>
            <a:ext cx="1157345" cy="12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2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IMPACT: Live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9886C-549E-CB87-5DF3-2F058B21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585" y="3127348"/>
            <a:ext cx="1997621" cy="879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FC028-2A28-E136-11F6-9AE7970F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606" y="2005557"/>
            <a:ext cx="1397000" cy="1447800"/>
          </a:xfrm>
          <a:prstGeom prst="rect">
            <a:avLst/>
          </a:prstGeom>
        </p:spPr>
      </p:pic>
      <p:sp>
        <p:nvSpPr>
          <p:cNvPr id="13" name="Rettangolo 118">
            <a:extLst>
              <a:ext uri="{FF2B5EF4-FFF2-40B4-BE49-F238E27FC236}">
                <a16:creationId xmlns:a16="http://schemas.microsoft.com/office/drawing/2014/main" id="{5387122D-B74C-9F42-A8A4-BC7896E6BD5B}"/>
              </a:ext>
            </a:extLst>
          </p:cNvPr>
          <p:cNvSpPr/>
          <p:nvPr/>
        </p:nvSpPr>
        <p:spPr>
          <a:xfrm flipH="1">
            <a:off x="3073106" y="4495521"/>
            <a:ext cx="1241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Mobile app</a:t>
            </a:r>
          </a:p>
        </p:txBody>
      </p:sp>
      <p:pic>
        <p:nvPicPr>
          <p:cNvPr id="14" name="Picture 14" descr="Risultati immagini per android logo">
            <a:extLst>
              <a:ext uri="{FF2B5EF4-FFF2-40B4-BE49-F238E27FC236}">
                <a16:creationId xmlns:a16="http://schemas.microsoft.com/office/drawing/2014/main" id="{D7EABCF1-DE9D-4DB8-3B92-747D1BD7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9" y="2780075"/>
            <a:ext cx="511280" cy="5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Risultati immagini per ioslogo">
            <a:extLst>
              <a:ext uri="{FF2B5EF4-FFF2-40B4-BE49-F238E27FC236}">
                <a16:creationId xmlns:a16="http://schemas.microsoft.com/office/drawing/2014/main" id="{8F33CCDF-9B46-5FA1-B203-F0F28E37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692" y="3292209"/>
            <a:ext cx="745793" cy="7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e 34">
            <a:extLst>
              <a:ext uri="{FF2B5EF4-FFF2-40B4-BE49-F238E27FC236}">
                <a16:creationId xmlns:a16="http://schemas.microsoft.com/office/drawing/2014/main" id="{9824D002-30A4-98CF-14CD-6B41E7751A5E}"/>
              </a:ext>
            </a:extLst>
          </p:cNvPr>
          <p:cNvSpPr/>
          <p:nvPr/>
        </p:nvSpPr>
        <p:spPr>
          <a:xfrm>
            <a:off x="5281920" y="3127348"/>
            <a:ext cx="1590255" cy="7011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RESTful APIs</a:t>
            </a:r>
          </a:p>
        </p:txBody>
      </p:sp>
      <p:pic>
        <p:nvPicPr>
          <p:cNvPr id="17" name="Picture 6" descr="Risultati immagini per clinician clipart">
            <a:extLst>
              <a:ext uri="{FF2B5EF4-FFF2-40B4-BE49-F238E27FC236}">
                <a16:creationId xmlns:a16="http://schemas.microsoft.com/office/drawing/2014/main" id="{3B588217-B6AE-CF87-D2A9-E8EA65B0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13" y="4803086"/>
            <a:ext cx="1848265" cy="18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127">
            <a:extLst>
              <a:ext uri="{FF2B5EF4-FFF2-40B4-BE49-F238E27FC236}">
                <a16:creationId xmlns:a16="http://schemas.microsoft.com/office/drawing/2014/main" id="{B641366A-0E4D-538D-0599-6B92E5401D71}"/>
              </a:ext>
            </a:extLst>
          </p:cNvPr>
          <p:cNvSpPr/>
          <p:nvPr/>
        </p:nvSpPr>
        <p:spPr>
          <a:xfrm flipH="1">
            <a:off x="7044752" y="5288219"/>
            <a:ext cx="1370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Remote monitoring interface</a:t>
            </a:r>
          </a:p>
        </p:txBody>
      </p:sp>
      <p:sp>
        <p:nvSpPr>
          <p:cNvPr id="19" name="Rettangolo 138">
            <a:extLst>
              <a:ext uri="{FF2B5EF4-FFF2-40B4-BE49-F238E27FC236}">
                <a16:creationId xmlns:a16="http://schemas.microsoft.com/office/drawing/2014/main" id="{AC56A1F0-0659-10E5-9612-22B0AF5A81AE}"/>
              </a:ext>
            </a:extLst>
          </p:cNvPr>
          <p:cNvSpPr/>
          <p:nvPr/>
        </p:nvSpPr>
        <p:spPr>
          <a:xfrm flipH="1">
            <a:off x="7806610" y="4215245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Cloud server</a:t>
            </a:r>
          </a:p>
        </p:txBody>
      </p:sp>
      <p:sp>
        <p:nvSpPr>
          <p:cNvPr id="21" name="Rettangolo 118">
            <a:extLst>
              <a:ext uri="{FF2B5EF4-FFF2-40B4-BE49-F238E27FC236}">
                <a16:creationId xmlns:a16="http://schemas.microsoft.com/office/drawing/2014/main" id="{3995A370-E6D4-0D15-B5EF-4A0F24CC7854}"/>
              </a:ext>
            </a:extLst>
          </p:cNvPr>
          <p:cNvSpPr/>
          <p:nvPr/>
        </p:nvSpPr>
        <p:spPr>
          <a:xfrm flipH="1">
            <a:off x="0" y="5940205"/>
            <a:ext cx="2663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Portable/Wearable devices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342134-7B43-3F5A-392B-17D393B04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5916" y="4217805"/>
            <a:ext cx="1848265" cy="8461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82AD9F-CE1C-5EA3-678C-FC5965941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963" y="1301380"/>
            <a:ext cx="2019300" cy="1003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CE7F22-D2DE-08BB-12AB-0E2FF56FF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208" y="2930790"/>
            <a:ext cx="1266593" cy="1421929"/>
          </a:xfrm>
          <a:prstGeom prst="rect">
            <a:avLst/>
          </a:prstGeom>
        </p:spPr>
      </p:pic>
      <p:pic>
        <p:nvPicPr>
          <p:cNvPr id="27" name="Graphic 26" descr="Smart Phone outline">
            <a:extLst>
              <a:ext uri="{FF2B5EF4-FFF2-40B4-BE49-F238E27FC236}">
                <a16:creationId xmlns:a16="http://schemas.microsoft.com/office/drawing/2014/main" id="{1983A163-EE1D-6B2A-558A-9EF3D25C9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1963" y="2361258"/>
            <a:ext cx="2244170" cy="2244170"/>
          </a:xfrm>
          <a:prstGeom prst="rect">
            <a:avLst/>
          </a:prstGeom>
        </p:spPr>
      </p:pic>
      <p:pic>
        <p:nvPicPr>
          <p:cNvPr id="28" name="Graphic 27" descr="Server outline">
            <a:extLst>
              <a:ext uri="{FF2B5EF4-FFF2-40B4-BE49-F238E27FC236}">
                <a16:creationId xmlns:a16="http://schemas.microsoft.com/office/drawing/2014/main" id="{7C5BFA34-D70C-0343-30CC-63BB183A5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0618" y="2634233"/>
            <a:ext cx="1777722" cy="1777722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D5CFBC7D-5315-5112-F207-4B1CC8E80D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9711" y="2635528"/>
            <a:ext cx="1635658" cy="1635658"/>
          </a:xfrm>
          <a:prstGeom prst="rect">
            <a:avLst/>
          </a:prstGeom>
        </p:spPr>
      </p:pic>
      <p:sp>
        <p:nvSpPr>
          <p:cNvPr id="30" name="Rettangolo 138">
            <a:extLst>
              <a:ext uri="{FF2B5EF4-FFF2-40B4-BE49-F238E27FC236}">
                <a16:creationId xmlns:a16="http://schemas.microsoft.com/office/drawing/2014/main" id="{16CFDFBD-79F0-91D4-8332-D95896FAD7ED}"/>
              </a:ext>
            </a:extLst>
          </p:cNvPr>
          <p:cNvSpPr/>
          <p:nvPr/>
        </p:nvSpPr>
        <p:spPr>
          <a:xfrm flipH="1">
            <a:off x="10288407" y="2301749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Database</a:t>
            </a:r>
          </a:p>
        </p:txBody>
      </p:sp>
      <p:pic>
        <p:nvPicPr>
          <p:cNvPr id="31" name="Graphic 30" descr="Monitor outline">
            <a:extLst>
              <a:ext uri="{FF2B5EF4-FFF2-40B4-BE49-F238E27FC236}">
                <a16:creationId xmlns:a16="http://schemas.microsoft.com/office/drawing/2014/main" id="{AF4BFBE1-60F4-5D83-A4CE-5AA00756FE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96488" y="4899328"/>
            <a:ext cx="1848266" cy="1848266"/>
          </a:xfrm>
          <a:prstGeom prst="rect">
            <a:avLst/>
          </a:prstGeom>
        </p:spPr>
      </p:pic>
      <p:pic>
        <p:nvPicPr>
          <p:cNvPr id="32" name="Graphic 31" descr="Transfer outline">
            <a:extLst>
              <a:ext uri="{FF2B5EF4-FFF2-40B4-BE49-F238E27FC236}">
                <a16:creationId xmlns:a16="http://schemas.microsoft.com/office/drawing/2014/main" id="{21D9E22E-E490-5C66-AF0B-6F1D48BCA2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68685" y="3085181"/>
            <a:ext cx="914400" cy="914400"/>
          </a:xfrm>
          <a:prstGeom prst="rect">
            <a:avLst/>
          </a:prstGeom>
        </p:spPr>
      </p:pic>
      <p:pic>
        <p:nvPicPr>
          <p:cNvPr id="33" name="Graphic 32" descr="Transfer outline">
            <a:extLst>
              <a:ext uri="{FF2B5EF4-FFF2-40B4-BE49-F238E27FC236}">
                <a16:creationId xmlns:a16="http://schemas.microsoft.com/office/drawing/2014/main" id="{4B6FE7A2-BCE1-5210-1F65-9033D21B39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0095" y="3105528"/>
            <a:ext cx="914400" cy="914400"/>
          </a:xfrm>
          <a:prstGeom prst="rect">
            <a:avLst/>
          </a:prstGeom>
        </p:spPr>
      </p:pic>
      <p:pic>
        <p:nvPicPr>
          <p:cNvPr id="34" name="Graphic 33" descr="Transfer outline">
            <a:extLst>
              <a:ext uri="{FF2B5EF4-FFF2-40B4-BE49-F238E27FC236}">
                <a16:creationId xmlns:a16="http://schemas.microsoft.com/office/drawing/2014/main" id="{CCE1A84C-26BB-2AD0-E8C7-2662763B83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34909" y="3078209"/>
            <a:ext cx="914400" cy="914400"/>
          </a:xfrm>
          <a:prstGeom prst="rect">
            <a:avLst/>
          </a:prstGeom>
        </p:spPr>
      </p:pic>
      <p:pic>
        <p:nvPicPr>
          <p:cNvPr id="35" name="Graphic 34" descr="Transfer outline">
            <a:extLst>
              <a:ext uri="{FF2B5EF4-FFF2-40B4-BE49-F238E27FC236}">
                <a16:creationId xmlns:a16="http://schemas.microsoft.com/office/drawing/2014/main" id="{770A18C3-0AE2-24DC-7459-6E33BFAE0E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>
            <a:off x="5619848" y="4019928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ED9E64-1320-401D-2384-3DC2AC7FD5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374" y="4380405"/>
            <a:ext cx="1486260" cy="14862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D02247-2F6C-E991-0434-E1E7B099DE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374" y="1466484"/>
            <a:ext cx="1157345" cy="128231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3DFD454-D705-985F-B50B-611011078D68}"/>
              </a:ext>
            </a:extLst>
          </p:cNvPr>
          <p:cNvSpPr/>
          <p:nvPr/>
        </p:nvSpPr>
        <p:spPr>
          <a:xfrm>
            <a:off x="4892219" y="1824639"/>
            <a:ext cx="7245012" cy="32393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72367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IMPACT: Live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9886C-549E-CB87-5DF3-2F058B21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585" y="3127348"/>
            <a:ext cx="1997621" cy="879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FC028-2A28-E136-11F6-9AE7970F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606" y="2005557"/>
            <a:ext cx="1397000" cy="1447800"/>
          </a:xfrm>
          <a:prstGeom prst="rect">
            <a:avLst/>
          </a:prstGeom>
        </p:spPr>
      </p:pic>
      <p:sp>
        <p:nvSpPr>
          <p:cNvPr id="13" name="Rettangolo 118">
            <a:extLst>
              <a:ext uri="{FF2B5EF4-FFF2-40B4-BE49-F238E27FC236}">
                <a16:creationId xmlns:a16="http://schemas.microsoft.com/office/drawing/2014/main" id="{5387122D-B74C-9F42-A8A4-BC7896E6BD5B}"/>
              </a:ext>
            </a:extLst>
          </p:cNvPr>
          <p:cNvSpPr/>
          <p:nvPr/>
        </p:nvSpPr>
        <p:spPr>
          <a:xfrm flipH="1">
            <a:off x="3073106" y="4495521"/>
            <a:ext cx="1241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Mobile app</a:t>
            </a:r>
          </a:p>
        </p:txBody>
      </p:sp>
      <p:pic>
        <p:nvPicPr>
          <p:cNvPr id="14" name="Picture 14" descr="Risultati immagini per android logo">
            <a:extLst>
              <a:ext uri="{FF2B5EF4-FFF2-40B4-BE49-F238E27FC236}">
                <a16:creationId xmlns:a16="http://schemas.microsoft.com/office/drawing/2014/main" id="{D7EABCF1-DE9D-4DB8-3B92-747D1BD7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9" y="2780075"/>
            <a:ext cx="511280" cy="5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Risultati immagini per ioslogo">
            <a:extLst>
              <a:ext uri="{FF2B5EF4-FFF2-40B4-BE49-F238E27FC236}">
                <a16:creationId xmlns:a16="http://schemas.microsoft.com/office/drawing/2014/main" id="{8F33CCDF-9B46-5FA1-B203-F0F28E37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692" y="3292209"/>
            <a:ext cx="745793" cy="7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e 34">
            <a:extLst>
              <a:ext uri="{FF2B5EF4-FFF2-40B4-BE49-F238E27FC236}">
                <a16:creationId xmlns:a16="http://schemas.microsoft.com/office/drawing/2014/main" id="{9824D002-30A4-98CF-14CD-6B41E7751A5E}"/>
              </a:ext>
            </a:extLst>
          </p:cNvPr>
          <p:cNvSpPr/>
          <p:nvPr/>
        </p:nvSpPr>
        <p:spPr>
          <a:xfrm>
            <a:off x="5281920" y="3127348"/>
            <a:ext cx="1590255" cy="7011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RESTful APIs</a:t>
            </a:r>
          </a:p>
        </p:txBody>
      </p:sp>
      <p:pic>
        <p:nvPicPr>
          <p:cNvPr id="17" name="Picture 6" descr="Risultati immagini per clinician clipart">
            <a:extLst>
              <a:ext uri="{FF2B5EF4-FFF2-40B4-BE49-F238E27FC236}">
                <a16:creationId xmlns:a16="http://schemas.microsoft.com/office/drawing/2014/main" id="{3B588217-B6AE-CF87-D2A9-E8EA65B0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13" y="4803086"/>
            <a:ext cx="1848265" cy="18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127">
            <a:extLst>
              <a:ext uri="{FF2B5EF4-FFF2-40B4-BE49-F238E27FC236}">
                <a16:creationId xmlns:a16="http://schemas.microsoft.com/office/drawing/2014/main" id="{B641366A-0E4D-538D-0599-6B92E5401D71}"/>
              </a:ext>
            </a:extLst>
          </p:cNvPr>
          <p:cNvSpPr/>
          <p:nvPr/>
        </p:nvSpPr>
        <p:spPr>
          <a:xfrm flipH="1">
            <a:off x="7044752" y="5288219"/>
            <a:ext cx="1370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Remote monitoring interface</a:t>
            </a:r>
          </a:p>
        </p:txBody>
      </p:sp>
      <p:sp>
        <p:nvSpPr>
          <p:cNvPr id="19" name="Rettangolo 138">
            <a:extLst>
              <a:ext uri="{FF2B5EF4-FFF2-40B4-BE49-F238E27FC236}">
                <a16:creationId xmlns:a16="http://schemas.microsoft.com/office/drawing/2014/main" id="{AC56A1F0-0659-10E5-9612-22B0AF5A81AE}"/>
              </a:ext>
            </a:extLst>
          </p:cNvPr>
          <p:cNvSpPr/>
          <p:nvPr/>
        </p:nvSpPr>
        <p:spPr>
          <a:xfrm flipH="1">
            <a:off x="7806610" y="4215245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Cloud server</a:t>
            </a:r>
          </a:p>
        </p:txBody>
      </p:sp>
      <p:sp>
        <p:nvSpPr>
          <p:cNvPr id="21" name="Rettangolo 118">
            <a:extLst>
              <a:ext uri="{FF2B5EF4-FFF2-40B4-BE49-F238E27FC236}">
                <a16:creationId xmlns:a16="http://schemas.microsoft.com/office/drawing/2014/main" id="{3995A370-E6D4-0D15-B5EF-4A0F24CC7854}"/>
              </a:ext>
            </a:extLst>
          </p:cNvPr>
          <p:cNvSpPr/>
          <p:nvPr/>
        </p:nvSpPr>
        <p:spPr>
          <a:xfrm flipH="1">
            <a:off x="0" y="5940205"/>
            <a:ext cx="2663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Portable/Wearable devices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342134-7B43-3F5A-392B-17D393B04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5916" y="4217805"/>
            <a:ext cx="1848265" cy="8461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82AD9F-CE1C-5EA3-678C-FC5965941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963" y="1301380"/>
            <a:ext cx="2019300" cy="1003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CE7F22-D2DE-08BB-12AB-0E2FF56FF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208" y="2930790"/>
            <a:ext cx="1266593" cy="1421929"/>
          </a:xfrm>
          <a:prstGeom prst="rect">
            <a:avLst/>
          </a:prstGeom>
        </p:spPr>
      </p:pic>
      <p:pic>
        <p:nvPicPr>
          <p:cNvPr id="27" name="Graphic 26" descr="Smart Phone outline">
            <a:extLst>
              <a:ext uri="{FF2B5EF4-FFF2-40B4-BE49-F238E27FC236}">
                <a16:creationId xmlns:a16="http://schemas.microsoft.com/office/drawing/2014/main" id="{1983A163-EE1D-6B2A-558A-9EF3D25C9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1963" y="2361258"/>
            <a:ext cx="2244170" cy="2244170"/>
          </a:xfrm>
          <a:prstGeom prst="rect">
            <a:avLst/>
          </a:prstGeom>
        </p:spPr>
      </p:pic>
      <p:pic>
        <p:nvPicPr>
          <p:cNvPr id="28" name="Graphic 27" descr="Server outline">
            <a:extLst>
              <a:ext uri="{FF2B5EF4-FFF2-40B4-BE49-F238E27FC236}">
                <a16:creationId xmlns:a16="http://schemas.microsoft.com/office/drawing/2014/main" id="{7C5BFA34-D70C-0343-30CC-63BB183A5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0618" y="2634233"/>
            <a:ext cx="1777722" cy="1777722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D5CFBC7D-5315-5112-F207-4B1CC8E80D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9711" y="2635528"/>
            <a:ext cx="1635658" cy="1635658"/>
          </a:xfrm>
          <a:prstGeom prst="rect">
            <a:avLst/>
          </a:prstGeom>
        </p:spPr>
      </p:pic>
      <p:sp>
        <p:nvSpPr>
          <p:cNvPr id="30" name="Rettangolo 138">
            <a:extLst>
              <a:ext uri="{FF2B5EF4-FFF2-40B4-BE49-F238E27FC236}">
                <a16:creationId xmlns:a16="http://schemas.microsoft.com/office/drawing/2014/main" id="{16CFDFBD-79F0-91D4-8332-D95896FAD7ED}"/>
              </a:ext>
            </a:extLst>
          </p:cNvPr>
          <p:cNvSpPr/>
          <p:nvPr/>
        </p:nvSpPr>
        <p:spPr>
          <a:xfrm flipH="1">
            <a:off x="10288407" y="2301749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Database</a:t>
            </a:r>
          </a:p>
        </p:txBody>
      </p:sp>
      <p:pic>
        <p:nvPicPr>
          <p:cNvPr id="31" name="Graphic 30" descr="Monitor outline">
            <a:extLst>
              <a:ext uri="{FF2B5EF4-FFF2-40B4-BE49-F238E27FC236}">
                <a16:creationId xmlns:a16="http://schemas.microsoft.com/office/drawing/2014/main" id="{AF4BFBE1-60F4-5D83-A4CE-5AA00756FE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96488" y="4899328"/>
            <a:ext cx="1848266" cy="1848266"/>
          </a:xfrm>
          <a:prstGeom prst="rect">
            <a:avLst/>
          </a:prstGeom>
        </p:spPr>
      </p:pic>
      <p:pic>
        <p:nvPicPr>
          <p:cNvPr id="32" name="Graphic 31" descr="Transfer outline">
            <a:extLst>
              <a:ext uri="{FF2B5EF4-FFF2-40B4-BE49-F238E27FC236}">
                <a16:creationId xmlns:a16="http://schemas.microsoft.com/office/drawing/2014/main" id="{21D9E22E-E490-5C66-AF0B-6F1D48BCA2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68685" y="3085181"/>
            <a:ext cx="914400" cy="914400"/>
          </a:xfrm>
          <a:prstGeom prst="rect">
            <a:avLst/>
          </a:prstGeom>
        </p:spPr>
      </p:pic>
      <p:pic>
        <p:nvPicPr>
          <p:cNvPr id="33" name="Graphic 32" descr="Transfer outline">
            <a:extLst>
              <a:ext uri="{FF2B5EF4-FFF2-40B4-BE49-F238E27FC236}">
                <a16:creationId xmlns:a16="http://schemas.microsoft.com/office/drawing/2014/main" id="{4B6FE7A2-BCE1-5210-1F65-9033D21B39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0095" y="3105528"/>
            <a:ext cx="914400" cy="914400"/>
          </a:xfrm>
          <a:prstGeom prst="rect">
            <a:avLst/>
          </a:prstGeom>
        </p:spPr>
      </p:pic>
      <p:pic>
        <p:nvPicPr>
          <p:cNvPr id="34" name="Graphic 33" descr="Transfer outline">
            <a:extLst>
              <a:ext uri="{FF2B5EF4-FFF2-40B4-BE49-F238E27FC236}">
                <a16:creationId xmlns:a16="http://schemas.microsoft.com/office/drawing/2014/main" id="{CCE1A84C-26BB-2AD0-E8C7-2662763B83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34909" y="3078209"/>
            <a:ext cx="914400" cy="914400"/>
          </a:xfrm>
          <a:prstGeom prst="rect">
            <a:avLst/>
          </a:prstGeom>
        </p:spPr>
      </p:pic>
      <p:pic>
        <p:nvPicPr>
          <p:cNvPr id="35" name="Graphic 34" descr="Transfer outline">
            <a:extLst>
              <a:ext uri="{FF2B5EF4-FFF2-40B4-BE49-F238E27FC236}">
                <a16:creationId xmlns:a16="http://schemas.microsoft.com/office/drawing/2014/main" id="{770A18C3-0AE2-24DC-7459-6E33BFAE0E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>
            <a:off x="5619848" y="4019928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ED9E64-1320-401D-2384-3DC2AC7FD5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374" y="4380405"/>
            <a:ext cx="1486260" cy="14862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D02247-2F6C-E991-0434-E1E7B099DE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374" y="1466484"/>
            <a:ext cx="1157345" cy="12823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454411-521F-A9C5-D074-D6E24DEF5A8C}"/>
              </a:ext>
            </a:extLst>
          </p:cNvPr>
          <p:cNvSpPr/>
          <p:nvPr/>
        </p:nvSpPr>
        <p:spPr>
          <a:xfrm>
            <a:off x="3834810" y="4949143"/>
            <a:ext cx="4723404" cy="17777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419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IMPACT: Work to do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10423185" cy="5274251"/>
          </a:xfrm>
        </p:spPr>
        <p:txBody>
          <a:bodyPr>
            <a:normAutofit/>
          </a:bodyPr>
          <a:lstStyle/>
          <a:p>
            <a:r>
              <a:rPr lang="en-GB" dirty="0"/>
              <a:t>Expand </a:t>
            </a:r>
            <a:r>
              <a:rPr lang="en-GB" dirty="0" err="1"/>
              <a:t>fitbitter</a:t>
            </a:r>
            <a:r>
              <a:rPr lang="en-GB" dirty="0"/>
              <a:t> and integrate it in IMPACT (difficulty: medium)</a:t>
            </a:r>
          </a:p>
          <a:p>
            <a:r>
              <a:rPr lang="en-GB" dirty="0"/>
              <a:t>Gamify IMPACT (difficulty: medium)</a:t>
            </a:r>
          </a:p>
          <a:p>
            <a:r>
              <a:rPr lang="en-GB" dirty="0"/>
              <a:t>Explore and add ”mindfulness” capabilities</a:t>
            </a:r>
          </a:p>
          <a:p>
            <a:r>
              <a:rPr lang="en-GB" dirty="0"/>
              <a:t>Integrate the </a:t>
            </a:r>
            <a:r>
              <a:rPr lang="en-GB" dirty="0" err="1"/>
              <a:t>OpenFoodFacts</a:t>
            </a:r>
            <a:r>
              <a:rPr lang="en-GB" dirty="0"/>
              <a:t> API</a:t>
            </a:r>
          </a:p>
          <a:p>
            <a:r>
              <a:rPr lang="en-GB" dirty="0"/>
              <a:t>Explore and integrate open source API of air quality</a:t>
            </a:r>
          </a:p>
          <a:p>
            <a:r>
              <a:rPr lang="en-GB" dirty="0"/>
              <a:t>Integrating and managing geolocation</a:t>
            </a:r>
          </a:p>
          <a:p>
            <a:r>
              <a:rPr lang="en-GB" dirty="0"/>
              <a:t>Study and </a:t>
            </a:r>
            <a:r>
              <a:rPr lang="en-GB" dirty="0" err="1"/>
              <a:t>analyzing</a:t>
            </a:r>
            <a:r>
              <a:rPr lang="en-GB" dirty="0"/>
              <a:t> IMPACT compliance to regulatory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369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86105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800" dirty="0"/>
              <a:t>*G. Cappon, L. </a:t>
            </a:r>
            <a:r>
              <a:rPr lang="en-GB" sz="2800" dirty="0" err="1"/>
              <a:t>Cossu</a:t>
            </a:r>
            <a:r>
              <a:rPr lang="en-GB" sz="2800" dirty="0"/>
              <a:t>, F. </a:t>
            </a:r>
            <a:r>
              <a:rPr lang="en-GB" sz="2800" dirty="0" err="1"/>
              <a:t>Boscari</a:t>
            </a:r>
            <a:r>
              <a:rPr lang="en-GB" sz="2800" dirty="0"/>
              <a:t>, D. </a:t>
            </a:r>
            <a:r>
              <a:rPr lang="en-GB" sz="2800" dirty="0" err="1"/>
              <a:t>Bruttomesso</a:t>
            </a:r>
            <a:r>
              <a:rPr lang="en-GB" sz="2800" dirty="0"/>
              <a:t>, G. Sparacino, A. </a:t>
            </a:r>
            <a:r>
              <a:rPr lang="en-GB" sz="2800" dirty="0" err="1"/>
              <a:t>Facchinetti</a:t>
            </a:r>
            <a:r>
              <a:rPr lang="en-GB" sz="2800" dirty="0"/>
              <a:t>. An Integrated Mobile Platform for Automated data collection and real-time patient monitoring in diabetes clinical trials. Journal of Diabetes Science and Technology, 2021. </a:t>
            </a:r>
          </a:p>
          <a:p>
            <a:pPr lvl="1"/>
            <a:r>
              <a:rPr lang="en-GB" sz="2400" dirty="0">
                <a:hlinkClick r:id="rId2"/>
              </a:rPr>
              <a:t>https://gcappon.github.io/files/cappon_jdst_2021.pdf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99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  <p:pic>
        <p:nvPicPr>
          <p:cNvPr id="52" name="Graphic 51" descr="Tick with solid fill">
            <a:extLst>
              <a:ext uri="{FF2B5EF4-FFF2-40B4-BE49-F238E27FC236}">
                <a16:creationId xmlns:a16="http://schemas.microsoft.com/office/drawing/2014/main" id="{E3740417-923E-504B-8A55-BD81EA1F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2848" y="1234635"/>
            <a:ext cx="509952" cy="509952"/>
          </a:xfrm>
          <a:prstGeom prst="rect">
            <a:avLst/>
          </a:prstGeom>
        </p:spPr>
      </p:pic>
      <p:pic>
        <p:nvPicPr>
          <p:cNvPr id="53" name="Graphic 52" descr="Tick with solid fill">
            <a:extLst>
              <a:ext uri="{FF2B5EF4-FFF2-40B4-BE49-F238E27FC236}">
                <a16:creationId xmlns:a16="http://schemas.microsoft.com/office/drawing/2014/main" id="{881ED5A6-585E-9645-8774-960160919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2330" y="2478188"/>
            <a:ext cx="509952" cy="509952"/>
          </a:xfrm>
          <a:prstGeom prst="rect">
            <a:avLst/>
          </a:prstGeom>
        </p:spPr>
      </p:pic>
      <p:pic>
        <p:nvPicPr>
          <p:cNvPr id="54" name="Graphic 53" descr="Tick with solid fill">
            <a:extLst>
              <a:ext uri="{FF2B5EF4-FFF2-40B4-BE49-F238E27FC236}">
                <a16:creationId xmlns:a16="http://schemas.microsoft.com/office/drawing/2014/main" id="{4EBB4DA9-25D8-2649-92A3-9CA1261B4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3190" y="1231135"/>
            <a:ext cx="509952" cy="509952"/>
          </a:xfrm>
          <a:prstGeom prst="rect">
            <a:avLst/>
          </a:prstGeom>
        </p:spPr>
      </p:pic>
      <p:pic>
        <p:nvPicPr>
          <p:cNvPr id="55" name="Graphic 54" descr="Tick with solid fill">
            <a:extLst>
              <a:ext uri="{FF2B5EF4-FFF2-40B4-BE49-F238E27FC236}">
                <a16:creationId xmlns:a16="http://schemas.microsoft.com/office/drawing/2014/main" id="{D3ED446E-6ABB-C349-B550-D778564FE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3190" y="2489618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b="1" dirty="0"/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54774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network flow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946331" y="1660690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Front-End</a:t>
            </a:r>
            <a:endParaRPr lang="en-IT" b="1" dirty="0"/>
          </a:p>
        </p:txBody>
      </p:sp>
      <p:pic>
        <p:nvPicPr>
          <p:cNvPr id="8" name="Graphic 7" descr="Smart Phone outline">
            <a:extLst>
              <a:ext uri="{FF2B5EF4-FFF2-40B4-BE49-F238E27FC236}">
                <a16:creationId xmlns:a16="http://schemas.microsoft.com/office/drawing/2014/main" id="{01947653-06FD-E240-9795-D848F26F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231" y="2958609"/>
            <a:ext cx="1801111" cy="1801111"/>
          </a:xfrm>
          <a:prstGeom prst="rect">
            <a:avLst/>
          </a:prstGeom>
        </p:spPr>
      </p:pic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9053" y="2943375"/>
            <a:ext cx="1702216" cy="1702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2290B-2953-C542-A454-E005847CA1C7}"/>
              </a:ext>
            </a:extLst>
          </p:cNvPr>
          <p:cNvSpPr/>
          <p:nvPr/>
        </p:nvSpPr>
        <p:spPr>
          <a:xfrm>
            <a:off x="4274117" y="3402733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724EC2-CC4E-B749-8A14-FC439027D2AE}"/>
              </a:ext>
            </a:extLst>
          </p:cNvPr>
          <p:cNvCxnSpPr/>
          <p:nvPr/>
        </p:nvCxnSpPr>
        <p:spPr>
          <a:xfrm>
            <a:off x="3647527" y="1695357"/>
            <a:ext cx="0" cy="45948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C623A3-DD60-9940-9A76-6483BD7F2034}"/>
              </a:ext>
            </a:extLst>
          </p:cNvPr>
          <p:cNvSpPr txBox="1">
            <a:spLocks/>
          </p:cNvSpPr>
          <p:nvPr/>
        </p:nvSpPr>
        <p:spPr>
          <a:xfrm>
            <a:off x="6246377" y="157713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Back-End</a:t>
            </a:r>
            <a:endParaRPr lang="en-IT" b="1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6700746" y="4483322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0569" y="1838763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10452071" y="2753163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10265293" y="4124763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0569" y="3210363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0569" y="4759720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162964" y="5687467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64064F28-5732-CC49-BDE1-28C668E0F826}"/>
              </a:ext>
            </a:extLst>
          </p:cNvPr>
          <p:cNvSpPr/>
          <p:nvPr/>
        </p:nvSpPr>
        <p:spPr>
          <a:xfrm>
            <a:off x="3156037" y="3517031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E95F882B-C9A0-984E-B4D1-E006949F0155}"/>
              </a:ext>
            </a:extLst>
          </p:cNvPr>
          <p:cNvSpPr/>
          <p:nvPr/>
        </p:nvSpPr>
        <p:spPr>
          <a:xfrm>
            <a:off x="5851920" y="3526078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8925965" y="3517029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8" name="Graphic 37" descr="A man with dreads">
            <a:extLst>
              <a:ext uri="{FF2B5EF4-FFF2-40B4-BE49-F238E27FC236}">
                <a16:creationId xmlns:a16="http://schemas.microsoft.com/office/drawing/2014/main" id="{98EE2F19-368D-0C46-BCCF-EF0EDBE171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5392" y="3445042"/>
            <a:ext cx="774700" cy="774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957073-A425-A376-6E64-C9FD1C15B5E8}"/>
              </a:ext>
            </a:extLst>
          </p:cNvPr>
          <p:cNvSpPr/>
          <p:nvPr/>
        </p:nvSpPr>
        <p:spPr>
          <a:xfrm>
            <a:off x="3834809" y="1275907"/>
            <a:ext cx="8172893" cy="54509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9786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Backend possibilities</a:t>
            </a:r>
          </a:p>
        </p:txBody>
      </p:sp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537" y="4109380"/>
            <a:ext cx="1702216" cy="1702216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3734230" y="564932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1140" y="4225834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9331929" y="5229714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7465716" y="5222137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0992" y="4307737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8341" y="4115587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530736" y="5043334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5959449" y="4683034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0453188" cy="5377686"/>
          </a:xfrm>
        </p:spPr>
        <p:txBody>
          <a:bodyPr>
            <a:normAutofit/>
          </a:bodyPr>
          <a:lstStyle/>
          <a:p>
            <a:r>
              <a:rPr lang="en-GB" dirty="0"/>
              <a:t>Define APIs</a:t>
            </a:r>
          </a:p>
          <a:p>
            <a:r>
              <a:rPr lang="en-GB" dirty="0"/>
              <a:t>Develop a custom messaging service</a:t>
            </a:r>
          </a:p>
          <a:p>
            <a:r>
              <a:rPr lang="en-GB" dirty="0"/>
              <a:t>Cloud storage</a:t>
            </a:r>
          </a:p>
          <a:p>
            <a:r>
              <a:rPr lang="en-GB" dirty="0"/>
              <a:t>Deploy heavy computing services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67695-7B40-8948-AAC0-00B68CC7DD32}"/>
              </a:ext>
            </a:extLst>
          </p:cNvPr>
          <p:cNvSpPr/>
          <p:nvPr/>
        </p:nvSpPr>
        <p:spPr>
          <a:xfrm>
            <a:off x="1307601" y="4568738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000B270B-8DC6-7C4E-9FC8-8A1B6AFF843B}"/>
              </a:ext>
            </a:extLst>
          </p:cNvPr>
          <p:cNvSpPr/>
          <p:nvPr/>
        </p:nvSpPr>
        <p:spPr>
          <a:xfrm>
            <a:off x="2885404" y="4692083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905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Backend - How to develop one?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5321300" cy="5274251"/>
          </a:xfrm>
        </p:spPr>
        <p:txBody>
          <a:bodyPr>
            <a:normAutofit/>
          </a:bodyPr>
          <a:lstStyle/>
          <a:p>
            <a:r>
              <a:rPr lang="en-GB" dirty="0"/>
              <a:t>The answer again is: do not reinvent the wheel, use something already developed. </a:t>
            </a:r>
          </a:p>
          <a:p>
            <a:r>
              <a:rPr lang="en-GB" dirty="0"/>
              <a:t>There are a lot of solutions (each based on a different programming language), you just have to choose what’s the best for your needs and requirements.</a:t>
            </a:r>
          </a:p>
          <a:p>
            <a:r>
              <a:rPr lang="en-GB" dirty="0"/>
              <a:t>Here’s some of the most popular backend frameworks:</a:t>
            </a:r>
          </a:p>
          <a:p>
            <a:pPr lvl="1"/>
            <a:r>
              <a:rPr lang="en-GB" dirty="0"/>
              <a:t>Django: Python</a:t>
            </a:r>
          </a:p>
          <a:p>
            <a:pPr lvl="1"/>
            <a:r>
              <a:rPr lang="en-GB" dirty="0"/>
              <a:t>Conduit: Dart</a:t>
            </a:r>
          </a:p>
          <a:p>
            <a:pPr lvl="1"/>
            <a:r>
              <a:rPr lang="en-GB" dirty="0"/>
              <a:t>Node.js: </a:t>
            </a:r>
            <a:r>
              <a:rPr lang="en-GB" dirty="0" err="1"/>
              <a:t>Javascript</a:t>
            </a:r>
            <a:endParaRPr lang="en-GB" dirty="0"/>
          </a:p>
          <a:p>
            <a:pPr lvl="1"/>
            <a:r>
              <a:rPr lang="en-GB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71A86-8A9F-5C4D-85A5-75EB8EDD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95" y="1658984"/>
            <a:ext cx="48387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8E557-F0B8-EC47-A057-C65A8BF93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95" y="3538105"/>
            <a:ext cx="53213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FF5E2-6DFB-5B4B-B92D-1303C6BDD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953" y="5011339"/>
            <a:ext cx="3247824" cy="1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b="1" dirty="0"/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76347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last step: Deploy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/>
              <a:t>At some point, one would like to deploy the app on Apple App Store (iOS) or Google Play Store (Android)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B14C3-6F62-FACA-45D7-16CC7BB52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88" r="29074"/>
          <a:stretch/>
        </p:blipFill>
        <p:spPr>
          <a:xfrm>
            <a:off x="11050771" y="1119991"/>
            <a:ext cx="992373" cy="132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11293-DD4F-9C96-9EFA-7647E223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291" y="1352390"/>
            <a:ext cx="860243" cy="8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318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21359</TotalTime>
  <Words>740</Words>
  <Application>Microsoft Macintosh PowerPoint</Application>
  <PresentationFormat>Widescreen</PresentationFormat>
  <Paragraphs>198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The network flow </vt:lpstr>
      <vt:lpstr>Backend possibilities</vt:lpstr>
      <vt:lpstr>Backend - How to develop one?</vt:lpstr>
      <vt:lpstr>Outline</vt:lpstr>
      <vt:lpstr>The last step: Deploy</vt:lpstr>
      <vt:lpstr>Deploy in Android</vt:lpstr>
      <vt:lpstr>Deploy in iOS</vt:lpstr>
      <vt:lpstr>News from Flutter 3: Casual Games Toolkit</vt:lpstr>
      <vt:lpstr>Casual Games Toolkit</vt:lpstr>
      <vt:lpstr>Outline</vt:lpstr>
      <vt:lpstr>Research @ DEI</vt:lpstr>
      <vt:lpstr>Active projects</vt:lpstr>
      <vt:lpstr>Outline</vt:lpstr>
      <vt:lpstr>IMPACT Platform</vt:lpstr>
      <vt:lpstr>The IMPACT team</vt:lpstr>
      <vt:lpstr>IMPACT structure</vt:lpstr>
      <vt:lpstr>IMPACT: Live DEMO</vt:lpstr>
      <vt:lpstr>IMPACT: Live DEMO</vt:lpstr>
      <vt:lpstr>IMPACT: Work to do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215</cp:revision>
  <dcterms:created xsi:type="dcterms:W3CDTF">2021-07-19T09:08:13Z</dcterms:created>
  <dcterms:modified xsi:type="dcterms:W3CDTF">2022-05-20T07:25:11Z</dcterms:modified>
</cp:coreProperties>
</file>